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1" r:id="rId6"/>
    <p:sldId id="260" r:id="rId7"/>
    <p:sldId id="265" r:id="rId8"/>
    <p:sldId id="266" r:id="rId9"/>
    <p:sldId id="262" r:id="rId10"/>
    <p:sldId id="264" r:id="rId11"/>
    <p:sldId id="272" r:id="rId12"/>
    <p:sldId id="274" r:id="rId13"/>
    <p:sldId id="273" r:id="rId14"/>
    <p:sldId id="275" r:id="rId15"/>
    <p:sldId id="279" r:id="rId16"/>
    <p:sldId id="276" r:id="rId17"/>
    <p:sldId id="277" r:id="rId18"/>
    <p:sldId id="278" r:id="rId19"/>
    <p:sldId id="280" r:id="rId20"/>
    <p:sldId id="281" r:id="rId21"/>
    <p:sldId id="269" r:id="rId22"/>
    <p:sldId id="268" r:id="rId23"/>
    <p:sldId id="270" r:id="rId24"/>
    <p:sldId id="271"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50088"/>
  </p:normalViewPr>
  <p:slideViewPr>
    <p:cSldViewPr snapToGrid="0" snapToObjects="1">
      <p:cViewPr>
        <p:scale>
          <a:sx n="61" d="100"/>
          <a:sy n="61" d="100"/>
        </p:scale>
        <p:origin x="11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A48EB-0CDD-8F44-9478-1022C6F0F2BC}" type="datetimeFigureOut">
              <a:rPr lang="en-US" smtClean="0"/>
              <a:t>1/23/17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2E992-ADFB-6140-8656-D1A6CFAF3211}" type="slidenum">
              <a:rPr lang="en-US" smtClean="0"/>
              <a:t>‹#›</a:t>
            </a:fld>
            <a:endParaRPr lang="en-US"/>
          </a:p>
        </p:txBody>
      </p:sp>
    </p:spTree>
    <p:extLst>
      <p:ext uri="{BB962C8B-B14F-4D97-AF65-F5344CB8AC3E}">
        <p14:creationId xmlns:p14="http://schemas.microsoft.com/office/powerpoint/2010/main" val="102222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2E992-ADFB-6140-8656-D1A6CFAF3211}" type="slidenum">
              <a:rPr lang="en-US" smtClean="0"/>
              <a:t>3</a:t>
            </a:fld>
            <a:endParaRPr lang="en-US"/>
          </a:p>
        </p:txBody>
      </p:sp>
    </p:spTree>
    <p:extLst>
      <p:ext uri="{BB962C8B-B14F-4D97-AF65-F5344CB8AC3E}">
        <p14:creationId xmlns:p14="http://schemas.microsoft.com/office/powerpoint/2010/main" val="69876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B0BB983-698A-A14D-B3C1-AA0E707477AB}"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43025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0BB983-698A-A14D-B3C1-AA0E707477AB}"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69243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0BB983-698A-A14D-B3C1-AA0E707477AB}"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47719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0BB983-698A-A14D-B3C1-AA0E707477AB}"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54389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B0BB983-698A-A14D-B3C1-AA0E707477AB}" type="datetimeFigureOut">
              <a:rPr lang="en-US" smtClean="0"/>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48218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B0BB983-698A-A14D-B3C1-AA0E707477AB}"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64823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B0BB983-698A-A14D-B3C1-AA0E707477AB}" type="datetimeFigureOut">
              <a:rPr lang="en-US" smtClean="0"/>
              <a:t>1/23/17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48915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B0BB983-698A-A14D-B3C1-AA0E707477AB}" type="datetimeFigureOut">
              <a:rPr lang="en-US" smtClean="0"/>
              <a:t>1/23/17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50233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BB983-698A-A14D-B3C1-AA0E707477AB}" type="datetimeFigureOut">
              <a:rPr lang="en-US" smtClean="0"/>
              <a:t>1/23/17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79480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0BB983-698A-A14D-B3C1-AA0E707477AB}"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173164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0BB983-698A-A14D-B3C1-AA0E707477AB}" type="datetimeFigureOut">
              <a:rPr lang="en-US" smtClean="0"/>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08F7D-492D-F247-A417-09A0D77FD017}" type="slidenum">
              <a:rPr lang="en-US" smtClean="0"/>
              <a:t>‹#›</a:t>
            </a:fld>
            <a:endParaRPr lang="en-US"/>
          </a:p>
        </p:txBody>
      </p:sp>
    </p:spTree>
    <p:extLst>
      <p:ext uri="{BB962C8B-B14F-4D97-AF65-F5344CB8AC3E}">
        <p14:creationId xmlns:p14="http://schemas.microsoft.com/office/powerpoint/2010/main" val="9776337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BB983-698A-A14D-B3C1-AA0E707477AB}" type="datetimeFigureOut">
              <a:rPr lang="en-US" smtClean="0"/>
              <a:t>1/23/17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08F7D-492D-F247-A417-09A0D77FD017}" type="slidenum">
              <a:rPr lang="en-US" smtClean="0"/>
              <a:t>‹#›</a:t>
            </a:fld>
            <a:endParaRPr lang="en-US"/>
          </a:p>
        </p:txBody>
      </p:sp>
    </p:spTree>
    <p:extLst>
      <p:ext uri="{BB962C8B-B14F-4D97-AF65-F5344CB8AC3E}">
        <p14:creationId xmlns:p14="http://schemas.microsoft.com/office/powerpoint/2010/main" val="205480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BTkylI60DM&amp;feature=player_embedd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odimpact.org/resources.html" TargetMode="External"/><Relationship Id="rId3" Type="http://schemas.openxmlformats.org/officeDocument/2006/relationships/hyperlink" Target="http://odimpac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odi.org/we-need-to-strengthen-our-data-infrastruc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Data: Infrastructure, Innovation, Literacy</a:t>
            </a:r>
            <a:endParaRPr lang="en-US" dirty="0"/>
          </a:p>
        </p:txBody>
      </p:sp>
      <p:sp>
        <p:nvSpPr>
          <p:cNvPr id="3" name="Subtitle 2"/>
          <p:cNvSpPr>
            <a:spLocks noGrp="1"/>
          </p:cNvSpPr>
          <p:nvPr>
            <p:ph type="subTitle" idx="1"/>
          </p:nvPr>
        </p:nvSpPr>
        <p:spPr/>
        <p:txBody>
          <a:bodyPr/>
          <a:lstStyle/>
          <a:p>
            <a:r>
              <a:rPr lang="en-US" dirty="0" smtClean="0"/>
              <a:t>Johanna Walker</a:t>
            </a:r>
          </a:p>
          <a:p>
            <a:r>
              <a:rPr lang="en-US" dirty="0" smtClean="0"/>
              <a:t>PhD Student, Web Science Centre for Doctoral Training</a:t>
            </a:r>
          </a:p>
          <a:p>
            <a:r>
              <a:rPr lang="en-US" dirty="0" smtClean="0"/>
              <a:t>12/12/16</a:t>
            </a:r>
            <a:endParaRPr lang="en-US" dirty="0"/>
          </a:p>
        </p:txBody>
      </p:sp>
    </p:spTree>
    <p:extLst>
      <p:ext uri="{BB962C8B-B14F-4D97-AF65-F5344CB8AC3E}">
        <p14:creationId xmlns:p14="http://schemas.microsoft.com/office/powerpoint/2010/main" val="143683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issues for infrastructure</a:t>
            </a:r>
            <a:endParaRPr lang="en-US" dirty="0"/>
          </a:p>
        </p:txBody>
      </p:sp>
      <p:sp>
        <p:nvSpPr>
          <p:cNvPr id="3" name="Content Placeholder 2"/>
          <p:cNvSpPr>
            <a:spLocks noGrp="1"/>
          </p:cNvSpPr>
          <p:nvPr>
            <p:ph idx="1"/>
          </p:nvPr>
        </p:nvSpPr>
        <p:spPr/>
        <p:txBody>
          <a:bodyPr>
            <a:normAutofit/>
          </a:bodyPr>
          <a:lstStyle/>
          <a:p>
            <a:r>
              <a:rPr lang="en-US" dirty="0" smtClean="0"/>
              <a:t>‘Cleanliness’ of data is valued above all</a:t>
            </a:r>
          </a:p>
          <a:p>
            <a:r>
              <a:rPr lang="en-US" dirty="0" smtClean="0"/>
              <a:t>This may reduce usefulness; privilege certain datasets over others</a:t>
            </a:r>
          </a:p>
          <a:p>
            <a:r>
              <a:rPr lang="en-US" dirty="0" smtClean="0"/>
              <a:t>This may reinforce status quo and reduce creation of socially useful products, especially in niche or minority functions</a:t>
            </a:r>
          </a:p>
          <a:p>
            <a:r>
              <a:rPr lang="en-US" dirty="0" smtClean="0"/>
              <a:t>This may reduce the creation of knowledge</a:t>
            </a:r>
          </a:p>
          <a:p>
            <a:endParaRPr lang="en-US" dirty="0"/>
          </a:p>
          <a:p>
            <a:pPr marL="0" indent="0">
              <a:buNone/>
            </a:pPr>
            <a:r>
              <a:rPr lang="en-US" b="1" dirty="0" err="1" smtClean="0"/>
              <a:t>Hackathons</a:t>
            </a:r>
            <a:r>
              <a:rPr lang="en-US" b="1" dirty="0"/>
              <a:t>, data and discourse: Convolutions of the data (logical)</a:t>
            </a:r>
          </a:p>
          <a:p>
            <a:pPr marL="0" indent="0">
              <a:buNone/>
            </a:pPr>
            <a:r>
              <a:rPr lang="en-US" dirty="0" err="1" smtClean="0"/>
              <a:t>Thornham</a:t>
            </a:r>
            <a:r>
              <a:rPr lang="en-US" dirty="0"/>
              <a:t>, </a:t>
            </a:r>
            <a:r>
              <a:rPr lang="en-US" dirty="0" smtClean="0"/>
              <a:t>H and Gómez Cruz, E (2016) Big Data and Society</a:t>
            </a:r>
            <a:endParaRPr lang="en-US" dirty="0"/>
          </a:p>
        </p:txBody>
      </p:sp>
    </p:spTree>
    <p:extLst>
      <p:ext uri="{BB962C8B-B14F-4D97-AF65-F5344CB8AC3E}">
        <p14:creationId xmlns:p14="http://schemas.microsoft.com/office/powerpoint/2010/main" val="206744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Data Innovation</a:t>
            </a:r>
            <a:endParaRPr lang="en-US" dirty="0"/>
          </a:p>
        </p:txBody>
      </p:sp>
      <p:sp>
        <p:nvSpPr>
          <p:cNvPr id="3" name="Content Placeholder 2"/>
          <p:cNvSpPr>
            <a:spLocks noGrp="1"/>
          </p:cNvSpPr>
          <p:nvPr>
            <p:ph idx="1"/>
          </p:nvPr>
        </p:nvSpPr>
        <p:spPr/>
        <p:txBody>
          <a:bodyPr/>
          <a:lstStyle/>
          <a:p>
            <a:pPr marL="0" indent="0">
              <a:buNone/>
            </a:pPr>
            <a:r>
              <a:rPr lang="en-GB" dirty="0"/>
              <a:t>“If we are to make best use of data, we need a bridge between academic research, public, private and third sectors, and a thriving </a:t>
            </a:r>
            <a:r>
              <a:rPr lang="en-GB" dirty="0" smtClean="0"/>
              <a:t>start-up </a:t>
            </a:r>
            <a:r>
              <a:rPr lang="en-GB" dirty="0"/>
              <a:t>ecosystem where new ideas and approaches can grow</a:t>
            </a:r>
            <a:r>
              <a:rPr lang="en-GB" dirty="0" smtClean="0"/>
              <a:t>.”</a:t>
            </a:r>
          </a:p>
          <a:p>
            <a:endParaRPr lang="en-GB" dirty="0"/>
          </a:p>
          <a:p>
            <a:pPr marL="0" indent="0">
              <a:buNone/>
            </a:pPr>
            <a:r>
              <a:rPr lang="en-GB" b="1" dirty="0"/>
              <a:t>Re-use and Redistribution</a:t>
            </a:r>
            <a:r>
              <a:rPr lang="en-GB" dirty="0"/>
              <a:t>: that people can reuse and share the data</a:t>
            </a:r>
            <a:r>
              <a:rPr lang="en-GB" dirty="0" smtClean="0">
                <a:effectLst/>
              </a:rPr>
              <a:t> </a:t>
            </a:r>
            <a:endParaRPr lang="en-GB" dirty="0"/>
          </a:p>
          <a:p>
            <a:endParaRPr lang="en-US" dirty="0"/>
          </a:p>
        </p:txBody>
      </p:sp>
    </p:spTree>
    <p:extLst>
      <p:ext uri="{BB962C8B-B14F-4D97-AF65-F5344CB8AC3E}">
        <p14:creationId xmlns:p14="http://schemas.microsoft.com/office/powerpoint/2010/main" val="202019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$3tn Data: User Innovation and Open Data</a:t>
            </a:r>
            <a:endParaRPr lang="en-US" dirty="0"/>
          </a:p>
        </p:txBody>
      </p:sp>
      <p:sp>
        <p:nvSpPr>
          <p:cNvPr id="3" name="Content Placeholder 2"/>
          <p:cNvSpPr>
            <a:spLocks noGrp="1"/>
          </p:cNvSpPr>
          <p:nvPr>
            <p:ph idx="1"/>
          </p:nvPr>
        </p:nvSpPr>
        <p:spPr/>
        <p:txBody>
          <a:bodyPr/>
          <a:lstStyle/>
          <a:p>
            <a:r>
              <a:rPr lang="en-US" dirty="0" smtClean="0"/>
              <a:t>Exploring the </a:t>
            </a:r>
            <a:r>
              <a:rPr lang="en-US" dirty="0" smtClean="0"/>
              <a:t>potential </a:t>
            </a:r>
            <a:r>
              <a:rPr lang="en-US" dirty="0" smtClean="0"/>
              <a:t>for entrepreneurial innovation of open data products and services</a:t>
            </a:r>
            <a:endParaRPr lang="en-US" dirty="0"/>
          </a:p>
        </p:txBody>
      </p:sp>
    </p:spTree>
    <p:extLst>
      <p:ext uri="{BB962C8B-B14F-4D97-AF65-F5344CB8AC3E}">
        <p14:creationId xmlns:p14="http://schemas.microsoft.com/office/powerpoint/2010/main" val="89679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Open Data</a:t>
            </a:r>
            <a:endParaRPr lang="en-US" dirty="0"/>
          </a:p>
        </p:txBody>
      </p:sp>
      <p:sp>
        <p:nvSpPr>
          <p:cNvPr id="3" name="Content Placeholder 2"/>
          <p:cNvSpPr>
            <a:spLocks noGrp="1"/>
          </p:cNvSpPr>
          <p:nvPr>
            <p:ph idx="1"/>
          </p:nvPr>
        </p:nvSpPr>
        <p:spPr/>
        <p:txBody>
          <a:bodyPr/>
          <a:lstStyle/>
          <a:p>
            <a:r>
              <a:rPr lang="en-US" dirty="0" smtClean="0"/>
              <a:t>Transparency</a:t>
            </a:r>
          </a:p>
          <a:p>
            <a:r>
              <a:rPr lang="en-US" dirty="0" smtClean="0"/>
              <a:t>Accountability</a:t>
            </a:r>
          </a:p>
          <a:p>
            <a:r>
              <a:rPr lang="en-US" dirty="0" smtClean="0"/>
              <a:t>Participation</a:t>
            </a:r>
          </a:p>
          <a:p>
            <a:r>
              <a:rPr lang="en-US" dirty="0" smtClean="0"/>
              <a:t>Efficiency</a:t>
            </a:r>
          </a:p>
          <a:p>
            <a:r>
              <a:rPr lang="en-US" dirty="0" smtClean="0"/>
              <a:t>Social Value</a:t>
            </a:r>
          </a:p>
          <a:p>
            <a:r>
              <a:rPr lang="en-US" dirty="0" smtClean="0"/>
              <a:t>Research Value</a:t>
            </a:r>
          </a:p>
          <a:p>
            <a:r>
              <a:rPr lang="en-US" dirty="0" smtClean="0"/>
              <a:t>Economic Value</a:t>
            </a:r>
            <a:endParaRPr lang="en-US" dirty="0"/>
          </a:p>
        </p:txBody>
      </p:sp>
    </p:spTree>
    <p:extLst>
      <p:ext uri="{BB962C8B-B14F-4D97-AF65-F5344CB8AC3E}">
        <p14:creationId xmlns:p14="http://schemas.microsoft.com/office/powerpoint/2010/main" val="47962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McKinsey (2013) </a:t>
            </a:r>
            <a:endParaRPr lang="en-US" dirty="0"/>
          </a:p>
        </p:txBody>
      </p:sp>
      <p:sp>
        <p:nvSpPr>
          <p:cNvPr id="3" name="Content Placeholder 2"/>
          <p:cNvSpPr>
            <a:spLocks noGrp="1"/>
          </p:cNvSpPr>
          <p:nvPr>
            <p:ph idx="1"/>
          </p:nvPr>
        </p:nvSpPr>
        <p:spPr/>
        <p:txBody>
          <a:bodyPr/>
          <a:lstStyle/>
          <a:p>
            <a:r>
              <a:rPr lang="en-US" dirty="0" smtClean="0"/>
              <a:t>Increased Efficiency</a:t>
            </a:r>
          </a:p>
          <a:p>
            <a:r>
              <a:rPr lang="en-US" dirty="0" smtClean="0"/>
              <a:t>New Products and Services</a:t>
            </a:r>
          </a:p>
          <a:p>
            <a:r>
              <a:rPr lang="en-US" dirty="0" smtClean="0"/>
              <a:t>Consumer Surplus</a:t>
            </a:r>
            <a:endParaRPr lang="en-US" dirty="0"/>
          </a:p>
        </p:txBody>
      </p:sp>
    </p:spTree>
    <p:extLst>
      <p:ext uri="{BB962C8B-B14F-4D97-AF65-F5344CB8AC3E}">
        <p14:creationId xmlns:p14="http://schemas.microsoft.com/office/powerpoint/2010/main" val="134346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Innovation</a:t>
            </a:r>
            <a:endParaRPr lang="en-US" dirty="0"/>
          </a:p>
        </p:txBody>
      </p:sp>
      <p:sp>
        <p:nvSpPr>
          <p:cNvPr id="3" name="Content Placeholder 2"/>
          <p:cNvSpPr>
            <a:spLocks noGrp="1"/>
          </p:cNvSpPr>
          <p:nvPr>
            <p:ph idx="1"/>
          </p:nvPr>
        </p:nvSpPr>
        <p:spPr/>
        <p:txBody>
          <a:bodyPr>
            <a:normAutofit fontScale="92500" lnSpcReduction="10000"/>
          </a:bodyPr>
          <a:lstStyle/>
          <a:p>
            <a:r>
              <a:rPr lang="en-GB" dirty="0"/>
              <a:t>L</a:t>
            </a:r>
            <a:r>
              <a:rPr lang="en-GB" dirty="0" smtClean="0"/>
              <a:t>ack </a:t>
            </a:r>
            <a:r>
              <a:rPr lang="en-GB" dirty="0"/>
              <a:t>of systematic measurement via impact </a:t>
            </a:r>
            <a:r>
              <a:rPr lang="en-GB" dirty="0" smtClean="0"/>
              <a:t>metrics</a:t>
            </a:r>
          </a:p>
          <a:p>
            <a:r>
              <a:rPr lang="en-GB" dirty="0"/>
              <a:t>L</a:t>
            </a:r>
            <a:r>
              <a:rPr lang="en-GB" dirty="0" smtClean="0"/>
              <a:t>ittle </a:t>
            </a:r>
            <a:r>
              <a:rPr lang="en-GB" dirty="0"/>
              <a:t>understanding of how innovation occurs through Open Data </a:t>
            </a:r>
            <a:r>
              <a:rPr lang="en-GB" dirty="0" smtClean="0"/>
              <a:t>activities</a:t>
            </a:r>
          </a:p>
          <a:p>
            <a:r>
              <a:rPr lang="en-GB" dirty="0" smtClean="0"/>
              <a:t>A </a:t>
            </a:r>
            <a:r>
              <a:rPr lang="en-GB" dirty="0"/>
              <a:t>recent study by NESTA suggested there was in fact surprisingly little innovation taking place utilising Open </a:t>
            </a:r>
            <a:r>
              <a:rPr lang="en-GB" dirty="0" smtClean="0"/>
              <a:t>Data</a:t>
            </a:r>
          </a:p>
          <a:p>
            <a:r>
              <a:rPr lang="en-GB" dirty="0" err="1" smtClean="0"/>
              <a:t>GovLab’s</a:t>
            </a:r>
            <a:r>
              <a:rPr lang="en-GB" dirty="0" smtClean="0"/>
              <a:t> </a:t>
            </a:r>
            <a:r>
              <a:rPr lang="en-GB" dirty="0"/>
              <a:t>stories of new economic impact focus on impact from a publication rather than an entrepreneurial point of </a:t>
            </a:r>
            <a:r>
              <a:rPr lang="en-GB" dirty="0" smtClean="0"/>
              <a:t>view</a:t>
            </a:r>
          </a:p>
          <a:p>
            <a:r>
              <a:rPr lang="en-GB" dirty="0" smtClean="0"/>
              <a:t>ODINE</a:t>
            </a:r>
            <a:endParaRPr lang="en-GB" dirty="0"/>
          </a:p>
          <a:p>
            <a:pPr marL="0" indent="0">
              <a:buNone/>
            </a:pPr>
            <a:r>
              <a:rPr lang="en-GB" b="1" dirty="0" err="1" smtClean="0">
                <a:effectLst/>
              </a:rPr>
              <a:t>OpenData.Innovation</a:t>
            </a:r>
            <a:r>
              <a:rPr lang="en-GB" b="1" dirty="0" smtClean="0">
                <a:effectLst/>
              </a:rPr>
              <a:t>: an international journey to discover innovative uses of open government data </a:t>
            </a:r>
          </a:p>
          <a:p>
            <a:pPr marL="0" indent="0">
              <a:buNone/>
            </a:pPr>
            <a:r>
              <a:rPr lang="en-GB" dirty="0" smtClean="0">
                <a:effectLst/>
              </a:rPr>
              <a:t>Rubenstein M, Cowls, J and </a:t>
            </a:r>
            <a:r>
              <a:rPr lang="en-GB" dirty="0" err="1" smtClean="0">
                <a:effectLst/>
              </a:rPr>
              <a:t>Cath</a:t>
            </a:r>
            <a:r>
              <a:rPr lang="en-GB" dirty="0" smtClean="0">
                <a:effectLst/>
              </a:rPr>
              <a:t>, (2016) NESTA</a:t>
            </a:r>
            <a:endParaRPr lang="en-US" dirty="0"/>
          </a:p>
        </p:txBody>
      </p:sp>
    </p:spTree>
    <p:extLst>
      <p:ext uri="{BB962C8B-B14F-4D97-AF65-F5344CB8AC3E}">
        <p14:creationId xmlns:p14="http://schemas.microsoft.com/office/powerpoint/2010/main" val="30360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 Open Data</a:t>
            </a:r>
            <a:endParaRPr lang="en-US" dirty="0"/>
          </a:p>
        </p:txBody>
      </p:sp>
      <p:sp>
        <p:nvSpPr>
          <p:cNvPr id="3" name="Content Placeholder 2"/>
          <p:cNvSpPr>
            <a:spLocks noGrp="1"/>
          </p:cNvSpPr>
          <p:nvPr>
            <p:ph idx="1"/>
          </p:nvPr>
        </p:nvSpPr>
        <p:spPr/>
        <p:txBody>
          <a:bodyPr/>
          <a:lstStyle/>
          <a:p>
            <a:r>
              <a:rPr lang="en-US" dirty="0" smtClean="0"/>
              <a:t>Mechanisms for Data Release </a:t>
            </a:r>
          </a:p>
          <a:p>
            <a:r>
              <a:rPr lang="en-US" dirty="0" smtClean="0"/>
              <a:t>From Publishing to Usage </a:t>
            </a:r>
          </a:p>
          <a:p>
            <a:r>
              <a:rPr lang="en-US" dirty="0" smtClean="0"/>
              <a:t>Sources of Conflict </a:t>
            </a:r>
          </a:p>
          <a:p>
            <a:r>
              <a:rPr lang="en-US" dirty="0" smtClean="0"/>
              <a:t>Participation in Open Data</a:t>
            </a:r>
          </a:p>
          <a:p>
            <a:r>
              <a:rPr lang="en-US" dirty="0" smtClean="0"/>
              <a:t> Value Chain</a:t>
            </a:r>
          </a:p>
          <a:p>
            <a:r>
              <a:rPr lang="en-US" dirty="0" smtClean="0"/>
              <a:t>Data Literacy </a:t>
            </a:r>
          </a:p>
          <a:p>
            <a:r>
              <a:rPr lang="en-US" dirty="0" smtClean="0"/>
              <a:t>Demand Stimulus</a:t>
            </a:r>
            <a:endParaRPr lang="en-US" dirty="0"/>
          </a:p>
        </p:txBody>
      </p:sp>
    </p:spTree>
    <p:extLst>
      <p:ext uri="{BB962C8B-B14F-4D97-AF65-F5344CB8AC3E}">
        <p14:creationId xmlns:p14="http://schemas.microsoft.com/office/powerpoint/2010/main" val="134015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User Innovation</a:t>
            </a:r>
            <a:endParaRPr lang="en-US" dirty="0"/>
          </a:p>
        </p:txBody>
      </p:sp>
      <p:sp>
        <p:nvSpPr>
          <p:cNvPr id="3" name="Content Placeholder 2"/>
          <p:cNvSpPr>
            <a:spLocks noGrp="1"/>
          </p:cNvSpPr>
          <p:nvPr>
            <p:ph idx="1"/>
          </p:nvPr>
        </p:nvSpPr>
        <p:spPr/>
        <p:txBody>
          <a:bodyPr/>
          <a:lstStyle/>
          <a:p>
            <a:pPr marL="0" indent="0">
              <a:buNone/>
            </a:pPr>
            <a:r>
              <a:rPr lang="en-US" dirty="0" smtClean="0"/>
              <a:t>Agency Cost Reduction</a:t>
            </a:r>
          </a:p>
          <a:p>
            <a:pPr marL="0" indent="0">
              <a:buNone/>
            </a:pPr>
            <a:r>
              <a:rPr lang="en-US" dirty="0" smtClean="0"/>
              <a:t>Lack of Incentives</a:t>
            </a:r>
          </a:p>
          <a:p>
            <a:pPr marL="0" indent="0">
              <a:buNone/>
            </a:pPr>
            <a:r>
              <a:rPr lang="en-US" dirty="0" smtClean="0"/>
              <a:t>Lead Users</a:t>
            </a:r>
          </a:p>
          <a:p>
            <a:pPr marL="0" indent="0">
              <a:buNone/>
            </a:pPr>
            <a:r>
              <a:rPr lang="en-US" dirty="0" smtClean="0"/>
              <a:t>Benefits of Learning</a:t>
            </a:r>
          </a:p>
          <a:p>
            <a:pPr marL="0" indent="0">
              <a:buNone/>
            </a:pPr>
            <a:r>
              <a:rPr lang="en-US" dirty="0" smtClean="0"/>
              <a:t>Free Revealing</a:t>
            </a:r>
          </a:p>
          <a:p>
            <a:pPr marL="0" indent="0">
              <a:buNone/>
            </a:pPr>
            <a:r>
              <a:rPr lang="en-US" dirty="0" smtClean="0"/>
              <a:t>Heterogeneity of Need</a:t>
            </a:r>
          </a:p>
          <a:p>
            <a:pPr marL="0" indent="0">
              <a:buNone/>
            </a:pPr>
            <a:r>
              <a:rPr lang="en-US" dirty="0" smtClean="0"/>
              <a:t>User Innovation Communities</a:t>
            </a:r>
            <a:endParaRPr lang="en-US" dirty="0"/>
          </a:p>
        </p:txBody>
      </p:sp>
    </p:spTree>
    <p:extLst>
      <p:ext uri="{BB962C8B-B14F-4D97-AF65-F5344CB8AC3E}">
        <p14:creationId xmlns:p14="http://schemas.microsoft.com/office/powerpoint/2010/main" val="20637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Open Source Communities</a:t>
            </a:r>
            <a:endParaRPr lang="en-US" dirty="0"/>
          </a:p>
        </p:txBody>
      </p:sp>
      <p:sp>
        <p:nvSpPr>
          <p:cNvPr id="3" name="Content Placeholder 2"/>
          <p:cNvSpPr>
            <a:spLocks noGrp="1"/>
          </p:cNvSpPr>
          <p:nvPr>
            <p:ph idx="1"/>
          </p:nvPr>
        </p:nvSpPr>
        <p:spPr/>
        <p:txBody>
          <a:bodyPr/>
          <a:lstStyle/>
          <a:p>
            <a:r>
              <a:rPr lang="en-US" dirty="0" smtClean="0"/>
              <a:t>Describes successful communities of innovation</a:t>
            </a:r>
          </a:p>
          <a:p>
            <a:r>
              <a:rPr lang="en-US" dirty="0"/>
              <a:t>I</a:t>
            </a:r>
            <a:r>
              <a:rPr lang="en-US" dirty="0" smtClean="0"/>
              <a:t>dentifies innovation in practice</a:t>
            </a:r>
          </a:p>
          <a:p>
            <a:r>
              <a:rPr lang="en-US" dirty="0" smtClean="0"/>
              <a:t>Creates framework</a:t>
            </a:r>
            <a:endParaRPr lang="en-US" dirty="0"/>
          </a:p>
        </p:txBody>
      </p:sp>
    </p:spTree>
    <p:extLst>
      <p:ext uri="{BB962C8B-B14F-4D97-AF65-F5344CB8AC3E}">
        <p14:creationId xmlns:p14="http://schemas.microsoft.com/office/powerpoint/2010/main" val="167229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RQ1: What kind of innovation is occurring in these communities?</a:t>
            </a:r>
          </a:p>
          <a:p>
            <a:r>
              <a:rPr lang="en-US" dirty="0" smtClean="0"/>
              <a:t>RQ2: How are these user innovation communities creating demand for open data?</a:t>
            </a:r>
          </a:p>
          <a:p>
            <a:r>
              <a:rPr lang="en-US" dirty="0" smtClean="0"/>
              <a:t>RQ3: Still working on that</a:t>
            </a:r>
            <a:r>
              <a:rPr lang="is-IS" dirty="0" smtClean="0"/>
              <a:t>….</a:t>
            </a:r>
            <a:endParaRPr lang="en-US" dirty="0"/>
          </a:p>
        </p:txBody>
      </p:sp>
    </p:spTree>
    <p:extLst>
      <p:ext uri="{BB962C8B-B14F-4D97-AF65-F5344CB8AC3E}">
        <p14:creationId xmlns:p14="http://schemas.microsoft.com/office/powerpoint/2010/main" val="202886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grow Open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0497" y="1825625"/>
            <a:ext cx="6351006" cy="4351338"/>
          </a:xfrm>
        </p:spPr>
      </p:pic>
    </p:spTree>
    <p:extLst>
      <p:ext uri="{BB962C8B-B14F-4D97-AF65-F5344CB8AC3E}">
        <p14:creationId xmlns:p14="http://schemas.microsoft.com/office/powerpoint/2010/main" val="149634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and Social Enterprise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4031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Data Literacy</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r>
            <a:r>
              <a:rPr lang="en-GB" dirty="0"/>
              <a:t>In order to take advantage of the data revolution, policymakers, businesses and citizens need to understand how to make use of data. In other words, they must become data literate</a:t>
            </a:r>
            <a:r>
              <a:rPr lang="en-GB" dirty="0" smtClean="0"/>
              <a:t>.”</a:t>
            </a:r>
          </a:p>
          <a:p>
            <a:pPr marL="0" indent="0">
              <a:buNone/>
            </a:pPr>
            <a:endParaRPr lang="en-GB" dirty="0"/>
          </a:p>
          <a:p>
            <a:pPr marL="0" indent="0">
              <a:buNone/>
            </a:pPr>
            <a:r>
              <a:rPr lang="en-GB" b="1" dirty="0"/>
              <a:t>Universal Participation</a:t>
            </a:r>
            <a:r>
              <a:rPr lang="en-GB" dirty="0"/>
              <a:t>: that anyone can use the data</a:t>
            </a:r>
            <a:endParaRPr lang="en-US" dirty="0"/>
          </a:p>
        </p:txBody>
      </p:sp>
    </p:spTree>
    <p:extLst>
      <p:ext uri="{BB962C8B-B14F-4D97-AF65-F5344CB8AC3E}">
        <p14:creationId xmlns:p14="http://schemas.microsoft.com/office/powerpoint/2010/main" val="194337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Literacy State of the Art</a:t>
            </a:r>
            <a:endParaRPr lang="en-US" dirty="0"/>
          </a:p>
        </p:txBody>
      </p:sp>
      <p:sp>
        <p:nvSpPr>
          <p:cNvPr id="3" name="Content Placeholder 2"/>
          <p:cNvSpPr>
            <a:spLocks noGrp="1"/>
          </p:cNvSpPr>
          <p:nvPr>
            <p:ph idx="1"/>
          </p:nvPr>
        </p:nvSpPr>
        <p:spPr/>
        <p:txBody>
          <a:bodyPr/>
          <a:lstStyle/>
          <a:p>
            <a:r>
              <a:rPr lang="en-GB" u="sng" dirty="0" smtClean="0">
                <a:hlinkClick r:id="rId2"/>
              </a:rPr>
              <a:t>https</a:t>
            </a:r>
            <a:r>
              <a:rPr lang="en-GB" u="sng" dirty="0">
                <a:hlinkClick r:id="rId2"/>
              </a:rPr>
              <a:t>://www.youtube.com/watch?v=7BTkylI60DM&amp;feature=player_embedded</a:t>
            </a:r>
            <a:r>
              <a:rPr lang="en-GB" dirty="0"/>
              <a:t> c 2.20 talking about Data </a:t>
            </a:r>
            <a:r>
              <a:rPr lang="en-GB" dirty="0" smtClean="0"/>
              <a:t>Literacy</a:t>
            </a:r>
          </a:p>
          <a:p>
            <a:endParaRPr lang="en-GB" dirty="0"/>
          </a:p>
          <a:p>
            <a:r>
              <a:rPr lang="en-GB" dirty="0" smtClean="0"/>
              <a:t>Journal of Community Informatics Special Issue on Data Literacy</a:t>
            </a:r>
          </a:p>
          <a:p>
            <a:pPr marL="0" indent="0">
              <a:buNone/>
            </a:pPr>
            <a:r>
              <a:rPr lang="en-GB" dirty="0" smtClean="0"/>
              <a:t>ci-</a:t>
            </a:r>
            <a:r>
              <a:rPr lang="en-GB" dirty="0" err="1" smtClean="0"/>
              <a:t>journal.net</a:t>
            </a:r>
            <a:endParaRPr lang="en-GB" dirty="0" smtClean="0"/>
          </a:p>
          <a:p>
            <a:pPr marL="0" indent="0">
              <a:buNone/>
            </a:pPr>
            <a:endParaRPr lang="en-GB" dirty="0" smtClean="0"/>
          </a:p>
          <a:p>
            <a:endParaRPr lang="en-GB" dirty="0"/>
          </a:p>
          <a:p>
            <a:endParaRPr lang="en-GB" dirty="0" smtClean="0"/>
          </a:p>
          <a:p>
            <a:endParaRPr lang="en-GB" dirty="0"/>
          </a:p>
          <a:p>
            <a:endParaRPr lang="en-GB" dirty="0"/>
          </a:p>
          <a:p>
            <a:endParaRPr lang="en-US" dirty="0"/>
          </a:p>
        </p:txBody>
      </p:sp>
    </p:spTree>
    <p:extLst>
      <p:ext uri="{BB962C8B-B14F-4D97-AF65-F5344CB8AC3E}">
        <p14:creationId xmlns:p14="http://schemas.microsoft.com/office/powerpoint/2010/main" val="79504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Research – The </a:t>
            </a:r>
            <a:r>
              <a:rPr lang="en-US" dirty="0" err="1" smtClean="0"/>
              <a:t>DataWalk</a:t>
            </a:r>
            <a:endParaRPr lang="en-US" dirty="0"/>
          </a:p>
        </p:txBody>
      </p:sp>
      <p:sp>
        <p:nvSpPr>
          <p:cNvPr id="3" name="Content Placeholder 2"/>
          <p:cNvSpPr>
            <a:spLocks noGrp="1"/>
          </p:cNvSpPr>
          <p:nvPr>
            <p:ph idx="1"/>
          </p:nvPr>
        </p:nvSpPr>
        <p:spPr/>
        <p:txBody>
          <a:bodyPr/>
          <a:lstStyle/>
          <a:p>
            <a:r>
              <a:rPr lang="en-US" dirty="0" smtClean="0"/>
              <a:t>Engaging citizens with their data creation, consumption and implications</a:t>
            </a:r>
          </a:p>
          <a:p>
            <a:r>
              <a:rPr lang="en-US" dirty="0" smtClean="0"/>
              <a:t>Rural – reaction to </a:t>
            </a:r>
            <a:r>
              <a:rPr lang="en-US" dirty="0" err="1" smtClean="0"/>
              <a:t>SmartCities</a:t>
            </a:r>
            <a:r>
              <a:rPr lang="en-US" dirty="0" smtClean="0"/>
              <a:t> and urban domination of data</a:t>
            </a:r>
          </a:p>
          <a:p>
            <a:r>
              <a:rPr lang="en-US" dirty="0" smtClean="0"/>
              <a:t>Three key questions:</a:t>
            </a:r>
          </a:p>
          <a:p>
            <a:pPr marL="0" indent="0">
              <a:buNone/>
            </a:pPr>
            <a:r>
              <a:rPr lang="en-US" dirty="0"/>
              <a:t>	</a:t>
            </a:r>
            <a:r>
              <a:rPr lang="en-US" dirty="0" smtClean="0"/>
              <a:t>	What </a:t>
            </a:r>
            <a:r>
              <a:rPr lang="en-US" dirty="0"/>
              <a:t>are you collecting</a:t>
            </a:r>
            <a:endParaRPr lang="en-US" dirty="0" smtClean="0">
              <a:effectLst/>
            </a:endParaRPr>
          </a:p>
          <a:p>
            <a:pPr marL="0" indent="0">
              <a:buNone/>
            </a:pPr>
            <a:r>
              <a:rPr lang="en-US" dirty="0" smtClean="0"/>
              <a:t>		Why </a:t>
            </a:r>
            <a:r>
              <a:rPr lang="en-US" dirty="0"/>
              <a:t>are you collecting it</a:t>
            </a:r>
            <a:endParaRPr lang="en-US" dirty="0" smtClean="0">
              <a:effectLst/>
            </a:endParaRPr>
          </a:p>
          <a:p>
            <a:pPr marL="0" indent="0">
              <a:buNone/>
            </a:pPr>
            <a:r>
              <a:rPr lang="en-US" dirty="0" smtClean="0"/>
              <a:t>		How/how </a:t>
            </a:r>
            <a:r>
              <a:rPr lang="en-US" dirty="0"/>
              <a:t>often are you collecting it</a:t>
            </a:r>
            <a:endParaRPr lang="en-US" dirty="0" smtClean="0"/>
          </a:p>
          <a:p>
            <a:endParaRPr lang="en-US" dirty="0" smtClean="0"/>
          </a:p>
          <a:p>
            <a:endParaRPr lang="en-US" dirty="0"/>
          </a:p>
        </p:txBody>
      </p:sp>
    </p:spTree>
    <p:extLst>
      <p:ext uri="{BB962C8B-B14F-4D97-AF65-F5344CB8AC3E}">
        <p14:creationId xmlns:p14="http://schemas.microsoft.com/office/powerpoint/2010/main" val="49206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arising issues</a:t>
            </a:r>
            <a:endParaRPr lang="en-US" dirty="0"/>
          </a:p>
        </p:txBody>
      </p:sp>
      <p:sp>
        <p:nvSpPr>
          <p:cNvPr id="3" name="Content Placeholder 2"/>
          <p:cNvSpPr>
            <a:spLocks noGrp="1"/>
          </p:cNvSpPr>
          <p:nvPr>
            <p:ph idx="1"/>
          </p:nvPr>
        </p:nvSpPr>
        <p:spPr/>
        <p:txBody>
          <a:bodyPr/>
          <a:lstStyle/>
          <a:p>
            <a:r>
              <a:rPr lang="en-US" dirty="0" smtClean="0"/>
              <a:t>Better understanding of what constitutes data: “I thought data was all </a:t>
            </a:r>
            <a:r>
              <a:rPr lang="en-US" dirty="0" err="1" smtClean="0"/>
              <a:t>zeros</a:t>
            </a:r>
            <a:r>
              <a:rPr lang="en-US" dirty="0" smtClean="0"/>
              <a:t> and ones”</a:t>
            </a:r>
          </a:p>
          <a:p>
            <a:r>
              <a:rPr lang="en-US" dirty="0" err="1" smtClean="0"/>
              <a:t>Codeification</a:t>
            </a:r>
            <a:r>
              <a:rPr lang="en-US" dirty="0" smtClean="0"/>
              <a:t> of ‘local knowledge’ into data</a:t>
            </a:r>
          </a:p>
          <a:p>
            <a:r>
              <a:rPr lang="en-US" dirty="0" smtClean="0"/>
              <a:t>Much data identified is collected, and it is an issue of dissemination and awareness</a:t>
            </a:r>
          </a:p>
          <a:p>
            <a:r>
              <a:rPr lang="en-US" dirty="0" smtClean="0"/>
              <a:t>Geospatial data is dominant</a:t>
            </a:r>
          </a:p>
          <a:p>
            <a:r>
              <a:rPr lang="en-US" dirty="0" smtClean="0"/>
              <a:t>How is data delivered in rural communities at point and time of use</a:t>
            </a:r>
            <a:endParaRPr lang="en-US" dirty="0"/>
          </a:p>
          <a:p>
            <a:endParaRPr lang="en-US" dirty="0" smtClean="0"/>
          </a:p>
        </p:txBody>
      </p:sp>
    </p:spTree>
    <p:extLst>
      <p:ext uri="{BB962C8B-B14F-4D97-AF65-F5344CB8AC3E}">
        <p14:creationId xmlns:p14="http://schemas.microsoft.com/office/powerpoint/2010/main" val="15867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you’re interested in Open Data</a:t>
            </a:r>
            <a:r>
              <a:rPr lang="is-IS" dirty="0" smtClean="0"/>
              <a: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GB" b="1" dirty="0" smtClean="0"/>
              <a:t>General</a:t>
            </a:r>
          </a:p>
          <a:p>
            <a:pPr marL="0" indent="0">
              <a:buNone/>
            </a:pPr>
            <a:r>
              <a:rPr lang="en-GB" dirty="0" smtClean="0"/>
              <a:t>Open </a:t>
            </a:r>
            <a:r>
              <a:rPr lang="en-GB" dirty="0"/>
              <a:t>Data Handbook</a:t>
            </a:r>
          </a:p>
          <a:p>
            <a:pPr marL="0" indent="0">
              <a:buNone/>
            </a:pPr>
            <a:r>
              <a:rPr lang="en-GB" dirty="0"/>
              <a:t>Open Data Charter</a:t>
            </a:r>
          </a:p>
          <a:p>
            <a:pPr marL="0" indent="0">
              <a:buNone/>
            </a:pPr>
            <a:r>
              <a:rPr lang="en-GB" dirty="0"/>
              <a:t>Open Data Barometer</a:t>
            </a:r>
          </a:p>
          <a:p>
            <a:pPr marL="0" indent="0">
              <a:buNone/>
            </a:pPr>
            <a:r>
              <a:rPr lang="en-GB" dirty="0"/>
              <a:t>Open Data Index</a:t>
            </a:r>
          </a:p>
          <a:p>
            <a:pPr marL="0" indent="0">
              <a:buNone/>
            </a:pPr>
            <a:r>
              <a:rPr lang="en-GB" dirty="0"/>
              <a:t>Open Data 500</a:t>
            </a:r>
          </a:p>
          <a:p>
            <a:pPr marL="0" indent="0">
              <a:buNone/>
            </a:pPr>
            <a:r>
              <a:rPr lang="en-GB" dirty="0"/>
              <a:t>W3 Open Data</a:t>
            </a:r>
          </a:p>
          <a:p>
            <a:pPr marL="0" indent="0">
              <a:buNone/>
            </a:pPr>
            <a:r>
              <a:rPr lang="en-GB" dirty="0"/>
              <a:t>McKinsey Report</a:t>
            </a:r>
          </a:p>
          <a:p>
            <a:endParaRPr lang="en-GB" dirty="0"/>
          </a:p>
          <a:p>
            <a:pPr marL="0" indent="0">
              <a:buNone/>
            </a:pPr>
            <a:r>
              <a:rPr lang="en-GB" b="1" dirty="0" smtClean="0"/>
              <a:t>UK OGD</a:t>
            </a:r>
            <a:endParaRPr lang="en-GB" b="1" dirty="0"/>
          </a:p>
          <a:p>
            <a:pPr marL="0" indent="0">
              <a:buNone/>
            </a:pPr>
            <a:r>
              <a:rPr lang="en-GB" dirty="0"/>
              <a:t>Open Data White Paper</a:t>
            </a:r>
          </a:p>
          <a:p>
            <a:pPr marL="0" indent="0">
              <a:buNone/>
            </a:pPr>
            <a:r>
              <a:rPr lang="en-GB" dirty="0"/>
              <a:t>Shakespeare Report</a:t>
            </a:r>
          </a:p>
          <a:p>
            <a:endParaRPr lang="en-GB" dirty="0"/>
          </a:p>
        </p:txBody>
      </p:sp>
      <p:sp>
        <p:nvSpPr>
          <p:cNvPr id="5" name="Content Placeholder 4"/>
          <p:cNvSpPr>
            <a:spLocks noGrp="1"/>
          </p:cNvSpPr>
          <p:nvPr>
            <p:ph sz="half" idx="2"/>
          </p:nvPr>
        </p:nvSpPr>
        <p:spPr/>
        <p:txBody>
          <a:bodyPr>
            <a:normAutofit fontScale="77500" lnSpcReduction="20000"/>
          </a:bodyPr>
          <a:lstStyle/>
          <a:p>
            <a:pPr marL="0" indent="0">
              <a:buNone/>
            </a:pPr>
            <a:r>
              <a:rPr lang="en-GB" b="1" dirty="0" smtClean="0"/>
              <a:t>Research and Practical Activities</a:t>
            </a:r>
          </a:p>
          <a:p>
            <a:pPr marL="0" indent="0">
              <a:buNone/>
            </a:pPr>
            <a:r>
              <a:rPr lang="en-GB" dirty="0" smtClean="0"/>
              <a:t>Web Foundation IDDC</a:t>
            </a:r>
          </a:p>
          <a:p>
            <a:pPr marL="0" indent="0">
              <a:buNone/>
            </a:pPr>
            <a:r>
              <a:rPr lang="en-GB" dirty="0" smtClean="0"/>
              <a:t>International Open Data Conference Proceedings</a:t>
            </a:r>
          </a:p>
          <a:p>
            <a:pPr marL="0" indent="0">
              <a:buNone/>
            </a:pPr>
            <a:r>
              <a:rPr lang="en-GB" dirty="0" smtClean="0"/>
              <a:t>Open Data Research Symposium </a:t>
            </a:r>
          </a:p>
          <a:p>
            <a:pPr marL="0" indent="0">
              <a:buNone/>
            </a:pPr>
            <a:r>
              <a:rPr lang="en-GB" dirty="0" smtClean="0"/>
              <a:t> </a:t>
            </a:r>
          </a:p>
          <a:p>
            <a:pPr marL="0" indent="0">
              <a:buNone/>
            </a:pPr>
            <a:r>
              <a:rPr lang="en-GB" u="sng" dirty="0" smtClean="0">
                <a:hlinkClick r:id="rId2"/>
              </a:rPr>
              <a:t>http://odimpact.org/resources.html</a:t>
            </a:r>
            <a:endParaRPr lang="en-GB" dirty="0" smtClean="0"/>
          </a:p>
          <a:p>
            <a:pPr marL="0" indent="0">
              <a:buNone/>
            </a:pPr>
            <a:r>
              <a:rPr lang="en-GB" dirty="0" err="1" smtClean="0"/>
              <a:t>Zotero</a:t>
            </a:r>
            <a:r>
              <a:rPr lang="en-GB" dirty="0" smtClean="0"/>
              <a:t> Reading Group (development)</a:t>
            </a:r>
          </a:p>
          <a:p>
            <a:pPr marL="0" indent="0">
              <a:buNone/>
            </a:pPr>
            <a:r>
              <a:rPr lang="en-GB" u="sng" dirty="0" smtClean="0">
                <a:hlinkClick r:id="rId3"/>
              </a:rPr>
              <a:t>http://odimpact.org/</a:t>
            </a:r>
            <a:r>
              <a:rPr lang="en-GB" dirty="0" smtClean="0"/>
              <a:t> </a:t>
            </a:r>
            <a:r>
              <a:rPr lang="en-GB" dirty="0" err="1" smtClean="0"/>
              <a:t>Ebook</a:t>
            </a:r>
            <a:r>
              <a:rPr lang="en-GB" dirty="0" smtClean="0"/>
              <a:t> ’Global impact of open data’</a:t>
            </a:r>
          </a:p>
          <a:p>
            <a:endParaRPr lang="en-US" dirty="0" smtClean="0"/>
          </a:p>
          <a:p>
            <a:pPr marL="0" indent="0">
              <a:buNone/>
            </a:pPr>
            <a:r>
              <a:rPr lang="en-US" dirty="0" err="1"/>
              <a:t>t</a:t>
            </a:r>
            <a:r>
              <a:rPr lang="en-US" dirty="0" err="1" smtClean="0"/>
              <a:t>heodi.org</a:t>
            </a:r>
            <a:endParaRPr lang="en-US" dirty="0" smtClean="0"/>
          </a:p>
          <a:p>
            <a:endParaRPr lang="en-US" dirty="0"/>
          </a:p>
        </p:txBody>
      </p:sp>
    </p:spTree>
    <p:extLst>
      <p:ext uri="{BB962C8B-B14F-4D97-AF65-F5344CB8AC3E}">
        <p14:creationId xmlns:p14="http://schemas.microsoft.com/office/powerpoint/2010/main" val="144848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OKF: Three principles of ‘open’</a:t>
            </a:r>
            <a:endParaRPr lang="en-US" dirty="0"/>
          </a:p>
        </p:txBody>
      </p:sp>
      <p:sp>
        <p:nvSpPr>
          <p:cNvPr id="3" name="Content Placeholder 2"/>
          <p:cNvSpPr>
            <a:spLocks noGrp="1"/>
          </p:cNvSpPr>
          <p:nvPr>
            <p:ph idx="1"/>
          </p:nvPr>
        </p:nvSpPr>
        <p:spPr/>
        <p:txBody>
          <a:bodyPr/>
          <a:lstStyle/>
          <a:p>
            <a:pPr lvl="0"/>
            <a:r>
              <a:rPr lang="en-GB" b="1" dirty="0"/>
              <a:t>Availability and Access</a:t>
            </a:r>
            <a:r>
              <a:rPr lang="en-GB" dirty="0"/>
              <a:t>: that people can get the </a:t>
            </a:r>
            <a:r>
              <a:rPr lang="en-GB" dirty="0" smtClean="0"/>
              <a:t>data </a:t>
            </a:r>
          </a:p>
          <a:p>
            <a:pPr lvl="0"/>
            <a:r>
              <a:rPr lang="en-GB" dirty="0" smtClean="0"/>
              <a:t>(Infrastructure)</a:t>
            </a:r>
            <a:endParaRPr lang="en-GB" dirty="0"/>
          </a:p>
          <a:p>
            <a:pPr lvl="0"/>
            <a:r>
              <a:rPr lang="en-GB" b="1" dirty="0"/>
              <a:t>Re-use and Redistribution</a:t>
            </a:r>
            <a:r>
              <a:rPr lang="en-GB" dirty="0"/>
              <a:t>: that people can reuse and share the </a:t>
            </a:r>
            <a:r>
              <a:rPr lang="en-GB" dirty="0" smtClean="0"/>
              <a:t>data (Innovation)</a:t>
            </a:r>
            <a:endParaRPr lang="en-GB" dirty="0"/>
          </a:p>
          <a:p>
            <a:pPr lvl="0"/>
            <a:r>
              <a:rPr lang="en-GB" b="1" dirty="0"/>
              <a:t>Universal Participation</a:t>
            </a:r>
            <a:r>
              <a:rPr lang="en-GB" dirty="0"/>
              <a:t>: that anyone can use the </a:t>
            </a:r>
            <a:r>
              <a:rPr lang="en-GB" dirty="0" smtClean="0"/>
              <a:t>data </a:t>
            </a:r>
          </a:p>
          <a:p>
            <a:pPr lvl="0"/>
            <a:r>
              <a:rPr lang="en-GB" dirty="0" smtClean="0"/>
              <a:t>(Data Literacy)</a:t>
            </a:r>
            <a:endParaRPr lang="en-GB" dirty="0"/>
          </a:p>
          <a:p>
            <a:pPr marL="0" indent="0">
              <a:buNone/>
            </a:pPr>
            <a:endParaRPr lang="en-US" dirty="0"/>
          </a:p>
        </p:txBody>
      </p:sp>
    </p:spTree>
    <p:extLst>
      <p:ext uri="{BB962C8B-B14F-4D97-AF65-F5344CB8AC3E}">
        <p14:creationId xmlns:p14="http://schemas.microsoft.com/office/powerpoint/2010/main" val="150343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Data Infrastructure</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r>
            <a:r>
              <a:rPr lang="en-GB" dirty="0"/>
              <a:t>Our</a:t>
            </a:r>
            <a:r>
              <a:rPr lang="en-GB" dirty="0">
                <a:hlinkClick r:id="rId2"/>
              </a:rPr>
              <a:t> data infrastructure</a:t>
            </a:r>
            <a:r>
              <a:rPr lang="en-GB" dirty="0"/>
              <a:t> is a core part of our national infrastructure. From lists of legally constituted companies to the country’s geospatial data, our data infrastructure needs to be managed, maintained, in some cases built and in all cases made as widely available as possible.”</a:t>
            </a:r>
          </a:p>
          <a:p>
            <a:endParaRPr lang="en-US" dirty="0" smtClean="0"/>
          </a:p>
          <a:p>
            <a:pPr marL="0" lvl="0" indent="0">
              <a:buNone/>
            </a:pPr>
            <a:r>
              <a:rPr lang="en-GB" b="1" dirty="0" smtClean="0"/>
              <a:t>Availability and Access</a:t>
            </a:r>
            <a:r>
              <a:rPr lang="en-GB" dirty="0" smtClean="0"/>
              <a:t>: that people can get the data </a:t>
            </a:r>
          </a:p>
          <a:p>
            <a:endParaRPr lang="en-US" dirty="0"/>
          </a:p>
        </p:txBody>
      </p:sp>
    </p:spTree>
    <p:extLst>
      <p:ext uri="{BB962C8B-B14F-4D97-AF65-F5344CB8AC3E}">
        <p14:creationId xmlns:p14="http://schemas.microsoft.com/office/powerpoint/2010/main" val="87289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our open government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0418" y="1825625"/>
            <a:ext cx="3271164" cy="4351338"/>
          </a:xfrm>
        </p:spPr>
      </p:pic>
    </p:spTree>
    <p:extLst>
      <p:ext uri="{BB962C8B-B14F-4D97-AF65-F5344CB8AC3E}">
        <p14:creationId xmlns:p14="http://schemas.microsoft.com/office/powerpoint/2010/main" val="108244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Local Authorities publishing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9159" y="1825625"/>
            <a:ext cx="5033681" cy="4351338"/>
          </a:xfrm>
        </p:spPr>
      </p:pic>
    </p:spTree>
    <p:extLst>
      <p:ext uri="{BB962C8B-B14F-4D97-AF65-F5344CB8AC3E}">
        <p14:creationId xmlns:p14="http://schemas.microsoft.com/office/powerpoint/2010/main" val="163886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Information Infrastructure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NII is a management framework for the most strategically important data held by government. It is composed of: </a:t>
            </a:r>
            <a:endParaRPr lang="en-US" dirty="0" smtClean="0">
              <a:effectLst/>
            </a:endParaRPr>
          </a:p>
          <a:p>
            <a:r>
              <a:rPr lang="en-US" dirty="0" smtClean="0"/>
              <a:t> </a:t>
            </a:r>
            <a:r>
              <a:rPr lang="en-US" dirty="0"/>
              <a:t> a set of guiding principles </a:t>
            </a:r>
            <a:endParaRPr lang="en-US" dirty="0" smtClean="0">
              <a:effectLst/>
            </a:endParaRPr>
          </a:p>
          <a:p>
            <a:r>
              <a:rPr lang="en-US" dirty="0"/>
              <a:t> a curated list of the most strategically important data </a:t>
            </a:r>
            <a:endParaRPr lang="en-US" dirty="0" smtClean="0">
              <a:effectLst/>
            </a:endParaRPr>
          </a:p>
          <a:p>
            <a:r>
              <a:rPr lang="en-US" dirty="0"/>
              <a:t> a governance structure </a:t>
            </a:r>
            <a:endParaRPr lang="en-US" dirty="0" smtClean="0">
              <a:effectLst/>
            </a:endParaRPr>
          </a:p>
          <a:p>
            <a:r>
              <a:rPr lang="en-US" dirty="0" smtClean="0"/>
              <a:t>baseline </a:t>
            </a:r>
            <a:r>
              <a:rPr lang="en-US" dirty="0"/>
              <a:t>quality criteria </a:t>
            </a:r>
            <a:endParaRPr lang="en-US" dirty="0" smtClean="0"/>
          </a:p>
          <a:p>
            <a:pPr marL="0" indent="0">
              <a:buNone/>
            </a:pPr>
            <a:r>
              <a:rPr lang="en-US" dirty="0" smtClean="0"/>
              <a:t>(Coalition Government)</a:t>
            </a:r>
          </a:p>
          <a:p>
            <a:pPr marL="0" indent="0">
              <a:buNone/>
            </a:pPr>
            <a:r>
              <a:rPr lang="en-US" dirty="0" smtClean="0"/>
              <a:t>https://</a:t>
            </a:r>
            <a:r>
              <a:rPr lang="en-US" dirty="0" err="1" smtClean="0"/>
              <a:t>www.gov.uk</a:t>
            </a:r>
            <a:r>
              <a:rPr lang="en-US" dirty="0" smtClean="0"/>
              <a:t>/government/uploads/system/uploads/</a:t>
            </a:r>
            <a:r>
              <a:rPr lang="en-US" dirty="0" err="1" smtClean="0"/>
              <a:t>attachment_data</a:t>
            </a:r>
            <a:r>
              <a:rPr lang="en-US" dirty="0" smtClean="0"/>
              <a:t>/file/416472/</a:t>
            </a:r>
            <a:r>
              <a:rPr lang="en-US" dirty="0" err="1" smtClean="0"/>
              <a:t>National_Infrastructure_Implementation.pdf</a:t>
            </a:r>
            <a:endParaRPr lang="en-US" dirty="0" smtClean="0">
              <a:effectLst/>
            </a:endParaRPr>
          </a:p>
        </p:txBody>
      </p:sp>
    </p:spTree>
    <p:extLst>
      <p:ext uri="{BB962C8B-B14F-4D97-AF65-F5344CB8AC3E}">
        <p14:creationId xmlns:p14="http://schemas.microsoft.com/office/powerpoint/2010/main" val="175725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NII – What, Why, How?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2405" y="1825625"/>
            <a:ext cx="5707189" cy="4351338"/>
          </a:xfrm>
        </p:spPr>
      </p:pic>
    </p:spTree>
    <p:extLst>
      <p:ext uri="{BB962C8B-B14F-4D97-AF65-F5344CB8AC3E}">
        <p14:creationId xmlns:p14="http://schemas.microsoft.com/office/powerpoint/2010/main" val="83857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Information Infrastructure (ODUG)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Linked data is vital for (re)</a:t>
            </a:r>
            <a:r>
              <a:rPr lang="en-US" dirty="0" err="1" smtClean="0"/>
              <a:t>useability</a:t>
            </a:r>
            <a:endParaRPr lang="en-US" dirty="0" smtClean="0"/>
          </a:p>
          <a:p>
            <a:r>
              <a:rPr lang="en-US" dirty="0" smtClean="0"/>
              <a:t>Unique identifiers</a:t>
            </a:r>
          </a:p>
          <a:p>
            <a:r>
              <a:rPr lang="en-US" dirty="0" smtClean="0"/>
              <a:t>Tools and products for (re)using data need to be co-located with datasets</a:t>
            </a:r>
          </a:p>
          <a:p>
            <a:r>
              <a:rPr lang="en-US" dirty="0" smtClean="0"/>
              <a:t>Raw data and versioned data should be provided</a:t>
            </a:r>
          </a:p>
          <a:p>
            <a:r>
              <a:rPr lang="en-US" dirty="0" smtClean="0"/>
              <a:t>Can support commercial data </a:t>
            </a:r>
            <a:r>
              <a:rPr lang="en-US" dirty="0" err="1" smtClean="0"/>
              <a:t>eg</a:t>
            </a:r>
            <a:r>
              <a:rPr lang="en-US" dirty="0" smtClean="0"/>
              <a:t> belonging to transport companies</a:t>
            </a:r>
          </a:p>
          <a:p>
            <a:endParaRPr lang="en-US" dirty="0"/>
          </a:p>
          <a:p>
            <a:pPr marL="0" indent="0">
              <a:buNone/>
            </a:pPr>
            <a:r>
              <a:rPr lang="en-US" b="1" dirty="0"/>
              <a:t>From Public Sector Information Catalogue to Productive Data: </a:t>
            </a:r>
            <a:r>
              <a:rPr lang="en-US" b="1" dirty="0" smtClean="0"/>
              <a:t>Defining </a:t>
            </a:r>
            <a:r>
              <a:rPr lang="en-US" b="1" dirty="0"/>
              <a:t>a National Information Infrastructure </a:t>
            </a:r>
            <a:endParaRPr lang="en-US" dirty="0" smtClean="0"/>
          </a:p>
          <a:p>
            <a:pPr marL="0" indent="0">
              <a:buNone/>
            </a:pPr>
            <a:r>
              <a:rPr lang="en-US" dirty="0" smtClean="0"/>
              <a:t>Walker, J,  Taylor J and </a:t>
            </a:r>
            <a:r>
              <a:rPr lang="en-US" dirty="0" err="1" smtClean="0"/>
              <a:t>Carr</a:t>
            </a:r>
            <a:r>
              <a:rPr lang="en-US" dirty="0" smtClean="0"/>
              <a:t>, L (2015) </a:t>
            </a:r>
          </a:p>
          <a:p>
            <a:pPr marL="0" indent="0">
              <a:buNone/>
            </a:pPr>
            <a:r>
              <a:rPr lang="en-US" b="1" dirty="0" smtClean="0">
                <a:effectLst/>
              </a:rPr>
              <a:t>Fighting Phantom Firms in the UK: From Opening Up Datasets to Reshaping Data Infrastructures?</a:t>
            </a:r>
          </a:p>
          <a:p>
            <a:pPr marL="0" indent="0">
              <a:buNone/>
            </a:pPr>
            <a:r>
              <a:rPr lang="en-US" dirty="0" smtClean="0"/>
              <a:t>Gray, J and Davies, T (2015)</a:t>
            </a:r>
            <a:endParaRPr lang="en-US" dirty="0" smtClean="0">
              <a:effectLst/>
            </a:endParaRPr>
          </a:p>
          <a:p>
            <a:pPr marL="0" indent="0">
              <a:buNone/>
            </a:pPr>
            <a:endParaRPr lang="en-US" dirty="0" smtClean="0"/>
          </a:p>
          <a:p>
            <a:endParaRPr lang="en-US" dirty="0"/>
          </a:p>
        </p:txBody>
      </p:sp>
    </p:spTree>
    <p:extLst>
      <p:ext uri="{BB962C8B-B14F-4D97-AF65-F5344CB8AC3E}">
        <p14:creationId xmlns:p14="http://schemas.microsoft.com/office/powerpoint/2010/main" val="1062348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873</Words>
  <Application>Microsoft Macintosh PowerPoint</Application>
  <PresentationFormat>Widescreen</PresentationFormat>
  <Paragraphs>151</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Arial</vt:lpstr>
      <vt:lpstr>Office Theme</vt:lpstr>
      <vt:lpstr>Open Data: Infrastructure, Innovation, Literacy</vt:lpstr>
      <vt:lpstr>Three ways to grow Open Data</vt:lpstr>
      <vt:lpstr>OKF: Three principles of ‘open’</vt:lpstr>
      <vt:lpstr>1. Data Infrastructure</vt:lpstr>
      <vt:lpstr>Where is our open government data?</vt:lpstr>
      <vt:lpstr>How are Local Authorities publishing data?</vt:lpstr>
      <vt:lpstr>National Information Infrastructure</vt:lpstr>
      <vt:lpstr>The NII – What, Why, How?</vt:lpstr>
      <vt:lpstr>National Information Infrastructure (ODUG)</vt:lpstr>
      <vt:lpstr>Data quality issues for infrastructure</vt:lpstr>
      <vt:lpstr>2. Data Innovation</vt:lpstr>
      <vt:lpstr>$3tn Data: User Innovation and Open Data</vt:lpstr>
      <vt:lpstr>Benefits of Open Data</vt:lpstr>
      <vt:lpstr>McKinsey (2013) </vt:lpstr>
      <vt:lpstr>Open Data Innovation</vt:lpstr>
      <vt:lpstr>Literature Review – Open Data</vt:lpstr>
      <vt:lpstr>Literature Review: User Innovation</vt:lpstr>
      <vt:lpstr>Literature Review: Open Source Communities</vt:lpstr>
      <vt:lpstr>Research Questions</vt:lpstr>
      <vt:lpstr>Open Data and Social Enterprise</vt:lpstr>
      <vt:lpstr>3. Data Literacy</vt:lpstr>
      <vt:lpstr>Data Literacy State of the Art</vt:lpstr>
      <vt:lpstr>Emerging Research – The DataWalk</vt:lpstr>
      <vt:lpstr>Some arising issues</vt:lpstr>
      <vt:lpstr>If you’re interested in Open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Infrastructure, Innovation, Literacy</dc:title>
  <dc:creator>Electronics &amp; Computer Science</dc:creator>
  <cp:lastModifiedBy>Electronics &amp; Computer Science</cp:lastModifiedBy>
  <cp:revision>24</cp:revision>
  <dcterms:created xsi:type="dcterms:W3CDTF">2016-12-12T10:23:17Z</dcterms:created>
  <dcterms:modified xsi:type="dcterms:W3CDTF">2017-01-23T14:50:50Z</dcterms:modified>
</cp:coreProperties>
</file>