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50" r:id="rId2"/>
    <p:sldMasterId id="2147483653" r:id="rId3"/>
  </p:sldMasterIdLst>
  <p:notesMasterIdLst>
    <p:notesMasterId r:id="rId15"/>
  </p:notesMasterIdLst>
  <p:handoutMasterIdLst>
    <p:handoutMasterId r:id="rId16"/>
  </p:handoutMasterIdLst>
  <p:sldIdLst>
    <p:sldId id="256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</p:sldIdLst>
  <p:sldSz cx="9144000" cy="6858000" type="screen4x3"/>
  <p:notesSz cx="6858000" cy="9144000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D85F"/>
    <a:srgbClr val="615A20"/>
    <a:srgbClr val="FFB300"/>
    <a:srgbClr val="FE3E14"/>
    <a:srgbClr val="F00F2C"/>
    <a:srgbClr val="8A412B"/>
    <a:srgbClr val="CCDA86"/>
    <a:srgbClr val="531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3" autoAdjust="0"/>
    <p:restoredTop sz="94672" autoAdjust="0"/>
  </p:normalViewPr>
  <p:slideViewPr>
    <p:cSldViewPr>
      <p:cViewPr varScale="1">
        <p:scale>
          <a:sx n="73" d="100"/>
          <a:sy n="73" d="100"/>
        </p:scale>
        <p:origin x="11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E8292B55-C4A5-4D66-8737-305D2BDD77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619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C3083ADF-2015-4FAC-9A30-3783CA9E954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223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C09593-DE64-4AA8-A7BF-BA3AD4DB663A}" type="slidenum">
              <a:rPr lang="en-GB"/>
              <a:pPr/>
              <a:t>1</a:t>
            </a:fld>
            <a:endParaRPr lang="en-GB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Please use the dd month yyyy format for the date for example 11 January 2008. The main title can be one or two lines long. </a:t>
            </a:r>
          </a:p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8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0246" name="Rectangle 103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fld id="{040FF9ED-4DB0-4112-8DC7-D9585393FF1F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254" name="Picture 1038" descr="electronic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284F4-FE7B-4556-AF9F-F96C3D48723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639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84C9E9-E2E1-4C8A-94DB-8C67D216F29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413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77050" y="63087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084A1C2-1668-430A-B153-134A5BFAC7B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892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7050" y="63087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8AB80A7-1246-4DE9-8A56-57B9E829F3D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626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6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pic>
        <p:nvPicPr>
          <p:cNvPr id="12300" name="Picture 1036" descr="electronic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0D794F-470C-47C9-8A42-D3B972A1804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6682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AC38E3-F27B-49EA-8497-55F47BCDB6A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484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0D990-5C61-4644-996D-FEE24D8AB90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6690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8716A-889F-4939-9C75-79844F9F577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8222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32E7E-3DF3-4042-B4D3-EB898DF2FBC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784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7EAAA-D895-4645-94C6-47741A774D2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1670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CF125E-FB7D-42EB-99A9-5B5DBD9754D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514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9EBC47-31B4-4C68-A793-1A2B9CE24B9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572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0CFAF1-C721-4B9B-92B8-6E2B732837F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7776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D4293-CF56-41AA-8C77-E6D912ED4F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9175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7215D-0620-4637-9C43-2FF223FCC7C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3101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768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9237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7785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1385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823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2161A-BFDD-4382-BD65-6FDC8A3AB78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7079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8231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2771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6595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3324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5927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284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415B1-BF8E-49C3-A137-7979DD089EF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203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DC28A6-D4E0-41F3-8462-FBB85A5C335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650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53692-4C0A-4E8E-85E9-5B34D7C5779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278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B61BCB-3FE1-4D68-AB7D-E25B183C53E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037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E6CD6-175F-4B6A-8025-ED2FD799740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68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0D6DC-76E1-4D34-BEBC-0BAC2173BB9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34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5640AC82-07CC-4274-B407-3C47529C7E22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35" name="Picture 11" descr="electronics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60350"/>
            <a:ext cx="2166938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85" r:id="rId12"/>
    <p:sldLayoutId id="2147483686" r:id="rId1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fontAlgn="base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fontAlgn="base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E6BA056C-1520-4813-B545-AF881C014E44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1276" name="Picture 12" descr="electronics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60350"/>
            <a:ext cx="2166938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fontAlgn="base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fontAlgn="base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1" name="Rectangle 2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900" dirty="0" smtClean="0"/>
              <a:t>Reporting Skills 1. </a:t>
            </a:r>
            <a:endParaRPr lang="en-GB" sz="6900" dirty="0"/>
          </a:p>
        </p:txBody>
      </p:sp>
      <p:sp>
        <p:nvSpPr>
          <p:cNvPr id="2072" name="Rectangle 2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7981950" cy="1752600"/>
          </a:xfrm>
        </p:spPr>
        <p:txBody>
          <a:bodyPr/>
          <a:lstStyle/>
          <a:p>
            <a:pPr eaLnBrk="0" hangingPunct="0">
              <a:lnSpc>
                <a:spcPts val="4100"/>
              </a:lnSpc>
            </a:pPr>
            <a:r>
              <a:rPr lang="en-GB" dirty="0" smtClean="0">
                <a:solidFill>
                  <a:srgbClr val="B2D5D5"/>
                </a:solidFill>
              </a:rPr>
              <a:t>WEBS6202</a:t>
            </a:r>
            <a:endParaRPr lang="en-GB" dirty="0"/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381000" y="5851525"/>
            <a:ext cx="6477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/>
          <a:p>
            <a:pPr algn="l">
              <a:lnSpc>
                <a:spcPts val="2400"/>
              </a:lnSpc>
            </a:pPr>
            <a:r>
              <a:rPr lang="en-GB" sz="2000" dirty="0" smtClean="0">
                <a:solidFill>
                  <a:srgbClr val="B2D5D5"/>
                </a:solidFill>
                <a:latin typeface="Georgia" pitchFamily="16" charset="0"/>
              </a:rPr>
              <a:t>Kieron O’Hara </a:t>
            </a:r>
            <a:r>
              <a:rPr lang="en-GB" sz="2000" dirty="0">
                <a:solidFill>
                  <a:srgbClr val="B2D5D5"/>
                </a:solidFill>
                <a:latin typeface="Georgia" pitchFamily="16" charset="0"/>
              </a:rPr>
              <a:t/>
            </a:r>
            <a:br>
              <a:rPr lang="en-GB" sz="2000" dirty="0">
                <a:solidFill>
                  <a:srgbClr val="B2D5D5"/>
                </a:solidFill>
                <a:latin typeface="Georgia" pitchFamily="16" charset="0"/>
              </a:rPr>
            </a:br>
            <a:r>
              <a:rPr lang="en-GB" sz="2000" dirty="0">
                <a:solidFill>
                  <a:srgbClr val="B2D5D5"/>
                </a:solidFill>
                <a:latin typeface="Georgia" pitchFamily="16" charset="0"/>
              </a:rPr>
              <a:t>3</a:t>
            </a:r>
            <a:r>
              <a:rPr lang="en-GB" sz="2000" dirty="0" smtClean="0">
                <a:solidFill>
                  <a:srgbClr val="B2D5D5"/>
                </a:solidFill>
                <a:latin typeface="Georgia" pitchFamily="16" charset="0"/>
              </a:rPr>
              <a:t>1 </a:t>
            </a:r>
            <a:r>
              <a:rPr lang="en-GB" sz="2000" dirty="0" smtClean="0">
                <a:solidFill>
                  <a:srgbClr val="B2D5D5"/>
                </a:solidFill>
                <a:latin typeface="Georgia" pitchFamily="16" charset="0"/>
              </a:rPr>
              <a:t>Jan</a:t>
            </a:r>
            <a:r>
              <a:rPr lang="en-GB" sz="2000" dirty="0" smtClean="0">
                <a:solidFill>
                  <a:srgbClr val="B2D5D5"/>
                </a:solidFill>
                <a:latin typeface="Georgia" pitchFamily="16" charset="0"/>
              </a:rPr>
              <a:t>uary 2017</a:t>
            </a:r>
            <a:endParaRPr lang="en-GB" sz="2000" dirty="0">
              <a:solidFill>
                <a:srgbClr val="B2D5D5"/>
              </a:solidFill>
              <a:latin typeface="Georgia" pitchFamily="1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300" cy="4114800"/>
          </a:xfrm>
        </p:spPr>
        <p:txBody>
          <a:bodyPr/>
          <a:lstStyle/>
          <a:p>
            <a:r>
              <a:rPr lang="en-GB" sz="2000" dirty="0" smtClean="0"/>
              <a:t>Executive summary</a:t>
            </a:r>
          </a:p>
          <a:p>
            <a:pPr lvl="1"/>
            <a:r>
              <a:rPr lang="en-GB" sz="2000" dirty="0" smtClean="0"/>
              <a:t>Max 2 pages – the only part most people will ever read</a:t>
            </a:r>
          </a:p>
          <a:p>
            <a:pPr lvl="1"/>
            <a:r>
              <a:rPr lang="en-GB" sz="2000" dirty="0" smtClean="0"/>
              <a:t>Describe the headlines</a:t>
            </a:r>
          </a:p>
          <a:p>
            <a:pPr lvl="1"/>
            <a:r>
              <a:rPr lang="en-GB" sz="2000" dirty="0" smtClean="0"/>
              <a:t>Include recommendations</a:t>
            </a:r>
          </a:p>
          <a:p>
            <a:r>
              <a:rPr lang="en-GB" sz="2000" dirty="0" smtClean="0"/>
              <a:t>Intro: problem spec, </a:t>
            </a:r>
            <a:r>
              <a:rPr lang="en-GB" sz="2000" dirty="0" err="1" smtClean="0"/>
              <a:t>ToRs</a:t>
            </a:r>
            <a:r>
              <a:rPr lang="en-GB" sz="2000" dirty="0" smtClean="0"/>
              <a:t> and method(s)</a:t>
            </a:r>
          </a:p>
          <a:p>
            <a:r>
              <a:rPr lang="en-GB" sz="2000" dirty="0" smtClean="0"/>
              <a:t>Analysis</a:t>
            </a:r>
          </a:p>
          <a:p>
            <a:r>
              <a:rPr lang="en-GB" sz="2000" dirty="0" smtClean="0"/>
              <a:t>Conclusions, recommendations and their justifications</a:t>
            </a:r>
          </a:p>
          <a:p>
            <a:r>
              <a:rPr lang="en-GB" sz="2000" dirty="0" smtClean="0"/>
              <a:t>Full acknowledgements and references</a:t>
            </a:r>
          </a:p>
          <a:p>
            <a:r>
              <a:rPr lang="en-GB" sz="2000" dirty="0" smtClean="0"/>
              <a:t>Glossary for a long report (especially abbreviations)</a:t>
            </a:r>
          </a:p>
          <a:p>
            <a:r>
              <a:rPr lang="en-GB" sz="2000" dirty="0" smtClean="0"/>
              <a:t>Appendices for data, detail, technical stuff which no-one will ever read</a:t>
            </a: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EAAA-D895-4645-94C6-47741A774D21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539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Reception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300" cy="4114800"/>
          </a:xfrm>
        </p:spPr>
        <p:txBody>
          <a:bodyPr/>
          <a:lstStyle/>
          <a:p>
            <a:r>
              <a:rPr lang="en-GB" sz="2000" dirty="0" smtClean="0"/>
              <a:t>What does the client want to hear?</a:t>
            </a:r>
          </a:p>
          <a:p>
            <a:pPr lvl="1"/>
            <a:r>
              <a:rPr lang="en-GB" sz="2000" dirty="0" smtClean="0"/>
              <a:t>Does the client care what a wider audience thinks?</a:t>
            </a:r>
          </a:p>
          <a:p>
            <a:pPr lvl="1"/>
            <a:r>
              <a:rPr lang="en-GB" sz="2000" dirty="0" smtClean="0"/>
              <a:t>What is the post-publication strategy (e.g. Twitter)?</a:t>
            </a:r>
          </a:p>
          <a:p>
            <a:pPr lvl="1"/>
            <a:r>
              <a:rPr lang="en-GB" sz="2000" dirty="0" smtClean="0"/>
              <a:t>The client shouldn’t be surprised at this stage</a:t>
            </a:r>
          </a:p>
          <a:p>
            <a:r>
              <a:rPr lang="en-GB" sz="2000" dirty="0" smtClean="0"/>
              <a:t>What do the stakeholders want to hear?</a:t>
            </a:r>
          </a:p>
          <a:p>
            <a:r>
              <a:rPr lang="en-GB" sz="2000" dirty="0" smtClean="0"/>
              <a:t>What do other actors in the space want to hear?</a:t>
            </a:r>
          </a:p>
          <a:p>
            <a:r>
              <a:rPr lang="en-GB" sz="2000" dirty="0" smtClean="0"/>
              <a:t>Do you go out on a limb or cater to the client?</a:t>
            </a:r>
          </a:p>
          <a:p>
            <a:pPr lvl="1"/>
            <a:r>
              <a:rPr lang="en-GB" sz="2000" dirty="0" smtClean="0"/>
              <a:t>Blandness v marginalisation</a:t>
            </a:r>
          </a:p>
          <a:p>
            <a:r>
              <a:rPr lang="en-GB" sz="2000" dirty="0" smtClean="0"/>
              <a:t>Trigger words</a:t>
            </a:r>
          </a:p>
          <a:p>
            <a:pPr lvl="1"/>
            <a:r>
              <a:rPr lang="en-GB" sz="2000" dirty="0" smtClean="0"/>
              <a:t>Risk, danger, problem</a:t>
            </a: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EAAA-D895-4645-94C6-47741A774D21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7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A Report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Analyses a specific problem</a:t>
            </a:r>
          </a:p>
          <a:p>
            <a:r>
              <a:rPr lang="en-GB" dirty="0" smtClean="0"/>
              <a:t>Organises the issues and arguments systematically</a:t>
            </a:r>
          </a:p>
          <a:p>
            <a:pPr lvl="1"/>
            <a:r>
              <a:rPr lang="en-GB" dirty="0" smtClean="0"/>
              <a:t>Evaluates significance</a:t>
            </a:r>
          </a:p>
          <a:p>
            <a:r>
              <a:rPr lang="en-GB" dirty="0" smtClean="0"/>
              <a:t>Communicates to an audience of non-experts</a:t>
            </a:r>
          </a:p>
          <a:p>
            <a:r>
              <a:rPr lang="en-GB" dirty="0" smtClean="0"/>
              <a:t>Recommends actions that:</a:t>
            </a:r>
          </a:p>
          <a:p>
            <a:pPr lvl="1"/>
            <a:r>
              <a:rPr lang="en-GB" dirty="0" smtClean="0"/>
              <a:t>Are within the audience’s power</a:t>
            </a:r>
          </a:p>
          <a:p>
            <a:pPr lvl="1"/>
            <a:r>
              <a:rPr lang="en-GB" dirty="0" smtClean="0"/>
              <a:t>Are pragmatic, feasible</a:t>
            </a:r>
          </a:p>
          <a:p>
            <a:pPr lvl="1"/>
            <a:r>
              <a:rPr lang="en-GB" dirty="0" smtClean="0"/>
              <a:t>Address the problem </a:t>
            </a:r>
            <a:r>
              <a:rPr lang="en-GB" i="1" dirty="0" smtClean="0"/>
              <a:t>as posed</a:t>
            </a:r>
          </a:p>
          <a:p>
            <a:pPr lvl="1"/>
            <a:r>
              <a:rPr lang="en-GB" dirty="0" smtClean="0"/>
              <a:t>Grow out of the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EAAA-D895-4645-94C6-47741A774D21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56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4320158" cy="4114800"/>
          </a:xfrm>
        </p:spPr>
        <p:txBody>
          <a:bodyPr/>
          <a:lstStyle/>
          <a:p>
            <a:r>
              <a:rPr lang="en-GB" dirty="0" smtClean="0"/>
              <a:t>A topic</a:t>
            </a:r>
          </a:p>
          <a:p>
            <a:r>
              <a:rPr lang="en-GB" dirty="0" smtClean="0"/>
              <a:t>Terms of reference</a:t>
            </a:r>
          </a:p>
          <a:p>
            <a:pPr lvl="1"/>
            <a:r>
              <a:rPr lang="en-GB" dirty="0" smtClean="0"/>
              <a:t>Timescale</a:t>
            </a:r>
          </a:p>
          <a:p>
            <a:pPr lvl="1"/>
            <a:r>
              <a:rPr lang="en-GB" dirty="0" smtClean="0"/>
              <a:t>Remuneration/expenses</a:t>
            </a:r>
          </a:p>
          <a:p>
            <a:pPr lvl="1"/>
            <a:r>
              <a:rPr lang="en-GB" dirty="0" smtClean="0"/>
              <a:t>Liability</a:t>
            </a:r>
          </a:p>
          <a:p>
            <a:pPr lvl="1"/>
            <a:r>
              <a:rPr lang="en-GB" dirty="0" smtClean="0"/>
              <a:t>Hospitality/conflicts of interest</a:t>
            </a:r>
          </a:p>
          <a:p>
            <a:pPr lvl="1"/>
            <a:r>
              <a:rPr lang="en-GB" dirty="0" smtClean="0"/>
              <a:t>Confidentiality</a:t>
            </a:r>
          </a:p>
          <a:p>
            <a:pPr lvl="1"/>
            <a:r>
              <a:rPr lang="en-GB" dirty="0" smtClean="0"/>
              <a:t>Publication</a:t>
            </a:r>
          </a:p>
          <a:p>
            <a:r>
              <a:rPr lang="en-GB" dirty="0" smtClean="0"/>
              <a:t>Discussed in advance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EAAA-D895-4645-94C6-47741A774D21}" type="slidenum">
              <a:rPr lang="en-GB" smtClean="0"/>
              <a:pPr/>
              <a:t>3</a:t>
            </a:fld>
            <a:endParaRPr lang="en-GB"/>
          </a:p>
        </p:txBody>
      </p:sp>
      <p:pic>
        <p:nvPicPr>
          <p:cNvPr id="129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56" t="13626" r="40682" b="4292"/>
          <a:stretch/>
        </p:blipFill>
        <p:spPr bwMode="auto">
          <a:xfrm>
            <a:off x="4572000" y="1196752"/>
            <a:ext cx="3846922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7907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Getting To Grips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Understand the material</a:t>
            </a:r>
          </a:p>
          <a:p>
            <a:r>
              <a:rPr lang="en-GB" dirty="0" smtClean="0"/>
              <a:t>Understand the needs of the client</a:t>
            </a:r>
          </a:p>
          <a:p>
            <a:r>
              <a:rPr lang="en-GB" dirty="0" smtClean="0"/>
              <a:t>Approach</a:t>
            </a:r>
          </a:p>
          <a:p>
            <a:pPr lvl="1"/>
            <a:r>
              <a:rPr lang="en-GB" dirty="0" smtClean="0"/>
              <a:t>Literature review?</a:t>
            </a:r>
          </a:p>
          <a:p>
            <a:pPr lvl="1"/>
            <a:r>
              <a:rPr lang="en-GB" dirty="0" smtClean="0"/>
              <a:t>Interviews?</a:t>
            </a:r>
          </a:p>
          <a:p>
            <a:pPr lvl="1"/>
            <a:r>
              <a:rPr lang="en-GB" dirty="0"/>
              <a:t>Surveys?</a:t>
            </a:r>
          </a:p>
          <a:p>
            <a:pPr lvl="1"/>
            <a:r>
              <a:rPr lang="en-GB" dirty="0" smtClean="0"/>
              <a:t>Original research?</a:t>
            </a:r>
          </a:p>
          <a:p>
            <a:r>
              <a:rPr lang="en-GB" dirty="0" smtClean="0"/>
              <a:t>What can you afford? – money, time, man/womanpower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EAAA-D895-4645-94C6-47741A774D21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346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Which ideas are central and which subsidiary?</a:t>
            </a:r>
          </a:p>
          <a:p>
            <a:r>
              <a:rPr lang="en-GB" dirty="0" smtClean="0"/>
              <a:t>Cluster the main ideas</a:t>
            </a:r>
          </a:p>
          <a:p>
            <a:pPr lvl="1"/>
            <a:r>
              <a:rPr lang="en-GB" dirty="0" smtClean="0"/>
              <a:t>Linear thought process?</a:t>
            </a:r>
          </a:p>
          <a:p>
            <a:pPr lvl="1"/>
            <a:r>
              <a:rPr lang="en-GB" dirty="0" smtClean="0"/>
              <a:t>Network of issues?</a:t>
            </a:r>
          </a:p>
          <a:p>
            <a:pPr lvl="1"/>
            <a:r>
              <a:rPr lang="en-GB" dirty="0" smtClean="0"/>
              <a:t>Hierarchies?</a:t>
            </a:r>
          </a:p>
          <a:p>
            <a:pPr lvl="1"/>
            <a:r>
              <a:rPr lang="en-GB" dirty="0" smtClean="0"/>
              <a:t>Mind maps?</a:t>
            </a:r>
          </a:p>
          <a:p>
            <a:r>
              <a:rPr lang="en-GB" dirty="0" smtClean="0"/>
              <a:t>How have others covered it?</a:t>
            </a:r>
          </a:p>
          <a:p>
            <a:pPr lvl="1"/>
            <a:r>
              <a:rPr lang="en-GB" dirty="0" smtClean="0"/>
              <a:t>How can I go beyond this?</a:t>
            </a:r>
          </a:p>
          <a:p>
            <a:r>
              <a:rPr lang="en-GB" dirty="0" smtClean="0"/>
              <a:t>The presentation/structure is often your chief contribution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EAAA-D895-4645-94C6-47741A774D21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05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Within The 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Relevance</a:t>
            </a:r>
          </a:p>
          <a:p>
            <a:pPr lvl="1"/>
            <a:r>
              <a:rPr lang="en-GB" sz="2000" dirty="0" smtClean="0"/>
              <a:t>Reject the marginal</a:t>
            </a:r>
          </a:p>
          <a:p>
            <a:r>
              <a:rPr lang="en-GB" sz="2000" dirty="0" smtClean="0"/>
              <a:t>Even treatment</a:t>
            </a:r>
          </a:p>
          <a:p>
            <a:pPr lvl="1"/>
            <a:r>
              <a:rPr lang="en-GB" sz="2000" dirty="0" smtClean="0"/>
              <a:t>Give each main idea the treatment it deserves relative to the length of the report</a:t>
            </a:r>
          </a:p>
          <a:p>
            <a:r>
              <a:rPr lang="en-GB" sz="2000" dirty="0" smtClean="0"/>
              <a:t>What do I need to bone up on?</a:t>
            </a:r>
          </a:p>
          <a:p>
            <a:pPr lvl="1"/>
            <a:r>
              <a:rPr lang="en-GB" sz="2000" dirty="0" smtClean="0"/>
              <a:t>Who do I need to talk to?</a:t>
            </a:r>
          </a:p>
          <a:p>
            <a:pPr lvl="1"/>
            <a:r>
              <a:rPr lang="en-GB" sz="2000" dirty="0" smtClean="0"/>
              <a:t>Whose opinion is relevant?</a:t>
            </a:r>
          </a:p>
          <a:p>
            <a:pPr lvl="1"/>
            <a:r>
              <a:rPr lang="en-GB" sz="2000" dirty="0" smtClean="0"/>
              <a:t>Who has an axe to grind?</a:t>
            </a:r>
          </a:p>
          <a:p>
            <a:r>
              <a:rPr lang="en-GB" sz="2000" dirty="0" smtClean="0"/>
              <a:t>Ethical standards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EAAA-D895-4645-94C6-47741A774D21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274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 smtClean="0"/>
              <a:t>Discussion	</a:t>
            </a:r>
          </a:p>
          <a:p>
            <a:pPr lvl="1"/>
            <a:r>
              <a:rPr lang="en-GB" sz="1800" dirty="0" smtClean="0"/>
              <a:t>Represent all sides</a:t>
            </a:r>
          </a:p>
          <a:p>
            <a:pPr lvl="1"/>
            <a:r>
              <a:rPr lang="en-GB" sz="1800" dirty="0"/>
              <a:t>Find commonalities</a:t>
            </a:r>
          </a:p>
          <a:p>
            <a:pPr lvl="1"/>
            <a:r>
              <a:rPr lang="en-GB" sz="1800" dirty="0"/>
              <a:t>Find divergence</a:t>
            </a:r>
          </a:p>
          <a:p>
            <a:r>
              <a:rPr lang="en-GB" sz="1800" dirty="0"/>
              <a:t>Neutral or partisan?</a:t>
            </a:r>
          </a:p>
          <a:p>
            <a:pPr lvl="1"/>
            <a:r>
              <a:rPr lang="en-GB" sz="1800" dirty="0"/>
              <a:t>Everyone has a point of view</a:t>
            </a:r>
          </a:p>
          <a:p>
            <a:pPr lvl="1"/>
            <a:r>
              <a:rPr lang="en-GB" sz="1800" dirty="0"/>
              <a:t>Don’t pick </a:t>
            </a:r>
            <a:r>
              <a:rPr lang="en-GB" sz="1800" dirty="0" smtClean="0"/>
              <a:t>fights</a:t>
            </a:r>
          </a:p>
          <a:p>
            <a:pPr lvl="1"/>
            <a:r>
              <a:rPr lang="en-GB" sz="1800" dirty="0" smtClean="0"/>
              <a:t>Were you chosen for your special position?</a:t>
            </a:r>
            <a:endParaRPr lang="en-GB" sz="1800" dirty="0"/>
          </a:p>
          <a:p>
            <a:r>
              <a:rPr lang="en-GB" sz="1800" dirty="0" smtClean="0"/>
              <a:t>Source </a:t>
            </a:r>
            <a:r>
              <a:rPr lang="en-GB" sz="1800" dirty="0"/>
              <a:t>everything</a:t>
            </a:r>
          </a:p>
          <a:p>
            <a:r>
              <a:rPr lang="en-GB" sz="1800" dirty="0" smtClean="0"/>
              <a:t>Conclusions</a:t>
            </a:r>
          </a:p>
          <a:p>
            <a:pPr lvl="1"/>
            <a:r>
              <a:rPr lang="en-GB" sz="1800" dirty="0" smtClean="0"/>
              <a:t>Yes, no, maybe</a:t>
            </a:r>
          </a:p>
          <a:p>
            <a:pPr lvl="1"/>
            <a:r>
              <a:rPr lang="en-GB" sz="1800" dirty="0" smtClean="0"/>
              <a:t>Recommendations</a:t>
            </a:r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EAAA-D895-4645-94C6-47741A774D21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09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Do they address the problem?</a:t>
            </a:r>
          </a:p>
          <a:p>
            <a:r>
              <a:rPr lang="en-GB" sz="2000" dirty="0" smtClean="0"/>
              <a:t>Do they follow from your discussion?</a:t>
            </a:r>
          </a:p>
          <a:p>
            <a:pPr lvl="1"/>
            <a:r>
              <a:rPr lang="en-GB" sz="2000" dirty="0" smtClean="0"/>
              <a:t>Include their justification</a:t>
            </a:r>
          </a:p>
          <a:p>
            <a:r>
              <a:rPr lang="en-GB" sz="2000" dirty="0" smtClean="0"/>
              <a:t>Will it be obvious to your client what to do?</a:t>
            </a:r>
          </a:p>
          <a:p>
            <a:pPr lvl="1"/>
            <a:r>
              <a:rPr lang="en-GB" sz="2000" dirty="0" smtClean="0"/>
              <a:t>Are they within their gift?</a:t>
            </a:r>
          </a:p>
          <a:p>
            <a:r>
              <a:rPr lang="en-GB" sz="2000" dirty="0" smtClean="0"/>
              <a:t>Are they measurable? How would you declare success?</a:t>
            </a:r>
          </a:p>
          <a:p>
            <a:r>
              <a:rPr lang="en-GB" sz="2000" dirty="0" smtClean="0"/>
              <a:t>Warnings of costs and risks</a:t>
            </a:r>
          </a:p>
          <a:p>
            <a:r>
              <a:rPr lang="en-GB" sz="2000" dirty="0" smtClean="0"/>
              <a:t>Negotiate with clients</a:t>
            </a:r>
          </a:p>
          <a:p>
            <a:pPr lvl="1"/>
            <a:r>
              <a:rPr lang="en-GB" sz="2000" dirty="0" smtClean="0"/>
              <a:t>Preliminary findings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EAAA-D895-4645-94C6-47741A774D21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71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300" cy="4114800"/>
          </a:xfrm>
        </p:spPr>
        <p:txBody>
          <a:bodyPr/>
          <a:lstStyle/>
          <a:p>
            <a:r>
              <a:rPr lang="en-GB" sz="1800" dirty="0" smtClean="0"/>
              <a:t>Clear, readable by a layperson</a:t>
            </a:r>
          </a:p>
          <a:p>
            <a:pPr lvl="1"/>
            <a:r>
              <a:rPr lang="en-GB" sz="1800" dirty="0" smtClean="0"/>
              <a:t>No jargon</a:t>
            </a:r>
          </a:p>
          <a:p>
            <a:pPr lvl="1"/>
            <a:r>
              <a:rPr lang="en-GB" sz="1800" dirty="0" smtClean="0"/>
              <a:t>No long, complex sentences</a:t>
            </a:r>
          </a:p>
          <a:p>
            <a:pPr lvl="1"/>
            <a:r>
              <a:rPr lang="en-GB" sz="1800" dirty="0" smtClean="0"/>
              <a:t>Logical structure of paragraphs clear (not too many ‘</a:t>
            </a:r>
            <a:r>
              <a:rPr lang="en-GB" sz="1800" dirty="0" err="1" smtClean="0"/>
              <a:t>howevers</a:t>
            </a:r>
            <a:r>
              <a:rPr lang="en-GB" sz="1800" dirty="0" smtClean="0"/>
              <a:t>’, ‘</a:t>
            </a:r>
            <a:r>
              <a:rPr lang="en-GB" sz="1800" dirty="0" err="1" smtClean="0"/>
              <a:t>yets</a:t>
            </a:r>
            <a:r>
              <a:rPr lang="en-GB" sz="1800" dirty="0" smtClean="0"/>
              <a:t>’, ‘buts’)</a:t>
            </a:r>
          </a:p>
          <a:p>
            <a:pPr lvl="1"/>
            <a:r>
              <a:rPr lang="en-GB" sz="1800" dirty="0" smtClean="0"/>
              <a:t>Not too many bulleted lists (good for conveying information, hard to read)</a:t>
            </a:r>
          </a:p>
          <a:p>
            <a:pPr lvl="1"/>
            <a:r>
              <a:rPr lang="en-GB" sz="1800" dirty="0" smtClean="0"/>
              <a:t>Pronouns, tenses clear</a:t>
            </a:r>
          </a:p>
          <a:p>
            <a:r>
              <a:rPr lang="en-GB" sz="1800" dirty="0" smtClean="0"/>
              <a:t>Impersonal (usually)</a:t>
            </a:r>
          </a:p>
          <a:p>
            <a:r>
              <a:rPr lang="en-GB" sz="1800" dirty="0" smtClean="0"/>
              <a:t>Don’t show off</a:t>
            </a:r>
          </a:p>
          <a:p>
            <a:pPr lvl="1"/>
            <a:r>
              <a:rPr lang="en-GB" sz="1800" dirty="0" smtClean="0"/>
              <a:t>Avoid jokes, literary </a:t>
            </a:r>
            <a:r>
              <a:rPr lang="en-GB" sz="1800" dirty="0" smtClean="0"/>
              <a:t>allusions, </a:t>
            </a:r>
            <a:r>
              <a:rPr lang="en-GB" sz="1800" dirty="0" smtClean="0"/>
              <a:t>wonderful imagery, slang, all references to Hegel</a:t>
            </a:r>
          </a:p>
          <a:p>
            <a:r>
              <a:rPr lang="en-GB" sz="1800" dirty="0" smtClean="0"/>
              <a:t>Be inclusive</a:t>
            </a:r>
          </a:p>
          <a:p>
            <a:pPr lvl="1"/>
            <a:r>
              <a:rPr lang="en-GB" sz="1800" dirty="0" smtClean="0"/>
              <a:t>You may hate </a:t>
            </a:r>
            <a:r>
              <a:rPr lang="en-GB" sz="1800" dirty="0" smtClean="0"/>
              <a:t>May</a:t>
            </a:r>
            <a:r>
              <a:rPr lang="en-GB" sz="1800" dirty="0" smtClean="0"/>
              <a:t>/</a:t>
            </a:r>
            <a:r>
              <a:rPr lang="en-GB" sz="1800" dirty="0" err="1" smtClean="0"/>
              <a:t>Corbyn</a:t>
            </a:r>
            <a:r>
              <a:rPr lang="en-GB" sz="1800" dirty="0" smtClean="0"/>
              <a:t>/Trump, </a:t>
            </a:r>
            <a:r>
              <a:rPr lang="en-GB" sz="1800" dirty="0" smtClean="0"/>
              <a:t>but your readers may not</a:t>
            </a:r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EAAA-D895-4645-94C6-47741A774D21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085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uos_ppt__template_electroni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OS full bleed image">
  <a:themeElements>
    <a:clrScheme name="UOS full bleed image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full bleed imag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full bleed image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uos_ppt__template_electronics</Template>
  <TotalTime>538</TotalTime>
  <Words>526</Words>
  <Application>Microsoft Office PowerPoint</Application>
  <PresentationFormat>On-screen Show (4:3)</PresentationFormat>
  <Paragraphs>121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ＭＳ Ｐゴシック</vt:lpstr>
      <vt:lpstr>Arial</vt:lpstr>
      <vt:lpstr>Georgia</vt:lpstr>
      <vt:lpstr>Lucida Sans</vt:lpstr>
      <vt:lpstr>uos_ppt__template_electronics</vt:lpstr>
      <vt:lpstr>UOS divider slide design</vt:lpstr>
      <vt:lpstr>UOS full bleed image</vt:lpstr>
      <vt:lpstr>Reporting Skills 1. </vt:lpstr>
      <vt:lpstr>What Does A Report Do?</vt:lpstr>
      <vt:lpstr>Scope</vt:lpstr>
      <vt:lpstr>Getting To Grips</vt:lpstr>
      <vt:lpstr>Structuring</vt:lpstr>
      <vt:lpstr>Within The Structure</vt:lpstr>
      <vt:lpstr>Content</vt:lpstr>
      <vt:lpstr>Recommendations</vt:lpstr>
      <vt:lpstr>Style</vt:lpstr>
      <vt:lpstr>Structure</vt:lpstr>
      <vt:lpstr>Reception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presentation title goes here.</dc:title>
  <dc:creator>sep</dc:creator>
  <cp:lastModifiedBy>O'Hara K.M.</cp:lastModifiedBy>
  <cp:revision>52</cp:revision>
  <dcterms:created xsi:type="dcterms:W3CDTF">2008-01-25T10:32:18Z</dcterms:created>
  <dcterms:modified xsi:type="dcterms:W3CDTF">2017-01-30T13:30:40Z</dcterms:modified>
</cp:coreProperties>
</file>